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6" r:id="rId2"/>
    <p:sldId id="381" r:id="rId3"/>
    <p:sldId id="417" r:id="rId4"/>
    <p:sldId id="418" r:id="rId5"/>
    <p:sldId id="419" r:id="rId6"/>
    <p:sldId id="407" r:id="rId7"/>
    <p:sldId id="40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F22"/>
    <a:srgbClr val="EDB929"/>
    <a:srgbClr val="F6C12D"/>
    <a:srgbClr val="F6CB2F"/>
    <a:srgbClr val="F5B819"/>
    <a:srgbClr val="FFDF44"/>
    <a:srgbClr val="FFEA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4" d="100"/>
          <a:sy n="34" d="100"/>
        </p:scale>
        <p:origin x="-9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7/9/19</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A051B39-B140-43FE-96DB-472A2B59CE7C}"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DA600BB2-27C5-458B-ABCE-839C88CF47CE}"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B11D738E-8962-435F-8C43-147B8DD7E819}"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E34CF3C7-6809-4F39-BD67-A75817BDDE0A}"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F7EAEB24-CE78-465C-A726-91D0868FA48F}" type="datetime1">
              <a:rPr lang="en-US" smtClean="0"/>
              <a:t>7/9/19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40BAADF0-1749-4E8B-9691-B44A5F8C0895}" type="datetime1">
              <a:rPr lang="en-US" smtClean="0"/>
              <a:t>7/9/19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A8AF628A-A867-4937-BBE5-207DB6F9C51A}" type="datetime1">
              <a:rPr lang="en-US" smtClean="0"/>
              <a:t>7/9/19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118BBB94-68E6-4675-A946-F1C5994EDBD7}"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DC3B8377-21E3-4835-B75D-4E2847E2750F}"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EDAF22"/>
            </a:gs>
            <a:gs pos="100000">
              <a:srgbClr val="FFFFFF"/>
            </a:gs>
          </a:gsLst>
          <a:lin ang="5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Vision + Energy = Success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dirty="0" smtClean="0"/>
              <a:t>Click to edit Master text </a:t>
            </a:r>
            <a:r>
              <a:rPr lang="en-US" dirty="0" err="1" smtClean="0"/>
              <a:t>style</a:t>
            </a:r>
            <a:r>
              <a:rPr lang="en-US" sz="3600" b="1" u="sng" dirty="0" err="1" smtClean="0">
                <a:solidFill>
                  <a:schemeClr val="tx1"/>
                </a:solidFill>
              </a:rPr>
              <a:t>Objective</a:t>
            </a:r>
            <a:r>
              <a:rPr lang="en-US" sz="3600" b="1" u="sng" dirty="0" smtClean="0">
                <a:solidFill>
                  <a:schemeClr val="tx1"/>
                </a:solidFill>
              </a:rPr>
              <a:t>: </a:t>
            </a:r>
          </a:p>
          <a:p>
            <a:r>
              <a:rPr lang="en-US" sz="3600" dirty="0" smtClean="0">
                <a:solidFill>
                  <a:schemeClr val="tx1"/>
                </a:solidFill>
              </a:rPr>
              <a:t>Students will learn that success doesn’t come solely from daydreaming, but by combining a vision with appropriate and necessary actions.</a:t>
            </a:r>
          </a:p>
          <a:p>
            <a:endParaRPr lang="en-US" sz="1000" smtClean="0"/>
          </a:p>
          <a:p>
            <a:pPr lvl="0"/>
            <a:r>
              <a:rPr lang="en-US" smtClean="0"/>
              <a: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p:nvPr userDrawn="1"/>
        </p:nvPicPr>
        <p:blipFill>
          <a:blip r:embed="rId13">
            <a:extLst>
              <a:ext uri="{BEBA8EAE-BF5A-486C-A8C5-ECC9F3942E4B}">
                <a14:imgProps xmlns:a14="http://schemas.microsoft.com/office/drawing/2010/main">
                  <a14:imgLayer r:embed="rId1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08423" y="4908685"/>
            <a:ext cx="2015005" cy="18457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y10yearpla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    Your 10 Year Plan</a:t>
            </a:r>
            <a:endParaRPr lang="en-US" b="1" dirty="0"/>
          </a:p>
        </p:txBody>
      </p:sp>
      <p:sp>
        <p:nvSpPr>
          <p:cNvPr id="3" name="Content Placeholder 2"/>
          <p:cNvSpPr>
            <a:spLocks noGrp="1"/>
          </p:cNvSpPr>
          <p:nvPr>
            <p:ph idx="1"/>
          </p:nvPr>
        </p:nvSpPr>
        <p:spPr/>
        <p:txBody>
          <a:bodyPr>
            <a:noAutofit/>
          </a:bodyPr>
          <a:lstStyle/>
          <a:p>
            <a:r>
              <a:rPr lang="en-US" sz="2800" dirty="0">
                <a:solidFill>
                  <a:srgbClr val="004080"/>
                </a:solidFill>
              </a:rPr>
              <a:t>Answer in complete sentences.</a:t>
            </a:r>
          </a:p>
          <a:p>
            <a:endParaRPr lang="en-US" sz="2800" dirty="0">
              <a:solidFill>
                <a:srgbClr val="004080"/>
              </a:solidFill>
            </a:endParaRPr>
          </a:p>
          <a:p>
            <a:pPr marL="514350" indent="-514350">
              <a:buFont typeface="+mj-lt"/>
              <a:buAutoNum type="arabicPeriod"/>
            </a:pPr>
            <a:r>
              <a:rPr lang="en-US" sz="2800" dirty="0">
                <a:solidFill>
                  <a:srgbClr val="004080"/>
                </a:solidFill>
              </a:rPr>
              <a:t>How are you prepared for your future education?</a:t>
            </a:r>
          </a:p>
          <a:p>
            <a:pPr marL="514350" indent="-514350">
              <a:buFont typeface="+mj-lt"/>
              <a:buAutoNum type="arabicPeriod"/>
            </a:pPr>
            <a:endParaRPr lang="en-US" sz="2800" dirty="0">
              <a:solidFill>
                <a:srgbClr val="004080"/>
              </a:solidFill>
            </a:endParaRPr>
          </a:p>
          <a:p>
            <a:pPr marL="514350" indent="-514350">
              <a:buFont typeface="+mj-lt"/>
              <a:buAutoNum type="arabicPeriod"/>
            </a:pPr>
            <a:r>
              <a:rPr lang="en-US" sz="2800" dirty="0">
                <a:solidFill>
                  <a:srgbClr val="004080"/>
                </a:solidFill>
              </a:rPr>
              <a:t>Describe the steps you will take to achieve your desired career.</a:t>
            </a:r>
          </a:p>
          <a:p>
            <a:pPr marL="514350" indent="-514350">
              <a:buFont typeface="+mj-lt"/>
              <a:buAutoNum type="arabicPeriod"/>
            </a:pPr>
            <a:endParaRPr lang="en-US" sz="2800" dirty="0">
              <a:solidFill>
                <a:srgbClr val="004080"/>
              </a:solidFill>
            </a:endParaRPr>
          </a:p>
          <a:p>
            <a:pPr marL="514350" indent="-514350">
              <a:buFont typeface="+mj-lt"/>
              <a:buAutoNum type="arabicPeriod"/>
            </a:pPr>
            <a:r>
              <a:rPr lang="en-US" sz="2800" dirty="0">
                <a:solidFill>
                  <a:srgbClr val="004080"/>
                </a:solidFill>
              </a:rPr>
              <a:t>Name a few of your lifestyle plans for a career within your interest area?</a:t>
            </a:r>
          </a:p>
          <a:p>
            <a:endParaRPr lang="en-US" sz="2800" dirty="0">
              <a:solidFill>
                <a:srgbClr val="004080"/>
              </a:solidFill>
            </a:endParaRPr>
          </a:p>
        </p:txBody>
      </p:sp>
    </p:spTree>
    <p:extLst>
      <p:ext uri="{BB962C8B-B14F-4D97-AF65-F5344CB8AC3E}">
        <p14:creationId xmlns:p14="http://schemas.microsoft.com/office/powerpoint/2010/main" val="365052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6000" dirty="0" smtClean="0"/>
              <a:t>Your Action Plan for the Next 10 Years</a:t>
            </a:r>
            <a:endParaRPr lang="en-US" sz="6000" dirty="0"/>
          </a:p>
        </p:txBody>
      </p:sp>
      <p:sp>
        <p:nvSpPr>
          <p:cNvPr id="3" name="Content Placeholder 2"/>
          <p:cNvSpPr>
            <a:spLocks noGrp="1"/>
          </p:cNvSpPr>
          <p:nvPr>
            <p:ph idx="1"/>
          </p:nvPr>
        </p:nvSpPr>
        <p:spPr/>
        <p:txBody>
          <a:bodyPr>
            <a:noAutofit/>
          </a:bodyPr>
          <a:lstStyle/>
          <a:p>
            <a:pPr marL="0" indent="0">
              <a:buNone/>
            </a:pPr>
            <a:r>
              <a:rPr lang="en-US" sz="3600" dirty="0">
                <a:solidFill>
                  <a:srgbClr val="004080"/>
                </a:solidFill>
              </a:rPr>
              <a:t>Objective:</a:t>
            </a:r>
          </a:p>
          <a:p>
            <a:pPr marL="0" indent="0">
              <a:buNone/>
            </a:pPr>
            <a:r>
              <a:rPr lang="en-US" sz="3600" dirty="0">
                <a:solidFill>
                  <a:srgbClr val="004080"/>
                </a:solidFill>
              </a:rPr>
              <a:t>The students prepare education, career, and lifestyle plans for a career within their interest areas.</a:t>
            </a:r>
          </a:p>
          <a:p>
            <a:pPr marL="0" indent="0">
              <a:buNone/>
            </a:pPr>
            <a:r>
              <a:rPr lang="en-US" sz="3600" dirty="0">
                <a:solidFill>
                  <a:srgbClr val="004080"/>
                </a:solidFill>
              </a:rPr>
              <a:t>The complete plans will cover at least 10 years.</a:t>
            </a:r>
          </a:p>
          <a:p>
            <a:endParaRPr lang="en-US" sz="3600" dirty="0">
              <a:solidFill>
                <a:srgbClr val="004080"/>
              </a:solidFill>
            </a:endParaRPr>
          </a:p>
          <a:p>
            <a:endParaRPr lang="en-US" sz="3600" dirty="0">
              <a:solidFill>
                <a:srgbClr val="004080"/>
              </a:solidFill>
            </a:endParaRPr>
          </a:p>
        </p:txBody>
      </p:sp>
    </p:spTree>
    <p:extLst>
      <p:ext uri="{BB962C8B-B14F-4D97-AF65-F5344CB8AC3E}">
        <p14:creationId xmlns:p14="http://schemas.microsoft.com/office/powerpoint/2010/main" val="2835948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t>Your 10 Year Plan</a:t>
            </a:r>
            <a:endParaRPr lang="en-US" dirty="0"/>
          </a:p>
        </p:txBody>
      </p:sp>
      <p:sp>
        <p:nvSpPr>
          <p:cNvPr id="3" name="Content Placeholder 2"/>
          <p:cNvSpPr>
            <a:spLocks noGrp="1"/>
          </p:cNvSpPr>
          <p:nvPr>
            <p:ph idx="1"/>
          </p:nvPr>
        </p:nvSpPr>
        <p:spPr/>
        <p:txBody>
          <a:bodyPr>
            <a:noAutofit/>
          </a:bodyPr>
          <a:lstStyle/>
          <a:p>
            <a:endParaRPr lang="en-US" sz="4000" dirty="0"/>
          </a:p>
          <a:p>
            <a:pPr marL="0" indent="0" algn="r">
              <a:buNone/>
            </a:pPr>
            <a:r>
              <a:rPr lang="en-US" sz="4000" dirty="0"/>
              <a:t>Where Do You Want to go From Here?</a:t>
            </a:r>
          </a:p>
          <a:p>
            <a:pPr marL="0" indent="0">
              <a:buNone/>
            </a:pPr>
            <a:endParaRPr lang="en-US" sz="4000" dirty="0"/>
          </a:p>
          <a:p>
            <a:pPr marL="0" indent="0" algn="r">
              <a:buNone/>
            </a:pPr>
            <a:r>
              <a:rPr lang="en-US" sz="4000" dirty="0"/>
              <a:t>         </a:t>
            </a:r>
            <a:r>
              <a:rPr lang="en-US" sz="4000" i="1" dirty="0">
                <a:solidFill>
                  <a:srgbClr val="FF0000"/>
                </a:solidFill>
              </a:rPr>
              <a:t>Writing Your 10-year Plan</a:t>
            </a:r>
          </a:p>
          <a:p>
            <a:endParaRPr lang="en-US" sz="4000" dirty="0">
              <a:solidFill>
                <a:schemeClr val="tx2"/>
              </a:solidFill>
            </a:endParaRPr>
          </a:p>
        </p:txBody>
      </p:sp>
    </p:spTree>
    <p:extLst>
      <p:ext uri="{BB962C8B-B14F-4D97-AF65-F5344CB8AC3E}">
        <p14:creationId xmlns:p14="http://schemas.microsoft.com/office/powerpoint/2010/main" val="2059096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t>Your 10 Year Plan</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Getting the Education or Training you need.</a:t>
            </a:r>
          </a:p>
          <a:p>
            <a:pPr marL="0" indent="0">
              <a:buNone/>
            </a:pPr>
            <a:endParaRPr lang="en-US" sz="2800" i="1" dirty="0">
              <a:solidFill>
                <a:srgbClr val="FF0000"/>
              </a:solidFill>
            </a:endParaRPr>
          </a:p>
          <a:p>
            <a:pPr marL="0" indent="0" algn="ctr">
              <a:buNone/>
            </a:pPr>
            <a:r>
              <a:rPr lang="en-US" sz="2800" i="1" dirty="0">
                <a:solidFill>
                  <a:srgbClr val="FF0000"/>
                </a:solidFill>
              </a:rPr>
              <a:t>Education is a companion which no misfortune can depress, no crime can destroy, no enemy can alienate, no despotism can enslave. At home a friend, abroad an introduction, in solitude a solace, and in society an ornament. It chastens vice, it guides virtue, it gives, at once, grace and government to genius.</a:t>
            </a:r>
          </a:p>
          <a:p>
            <a:pPr marL="0" indent="0" algn="ctr">
              <a:buNone/>
            </a:pPr>
            <a:r>
              <a:rPr lang="en-US" sz="2800" dirty="0"/>
              <a:t>                                - Joseph Addison</a:t>
            </a:r>
          </a:p>
          <a:p>
            <a:endParaRPr lang="en-US" sz="2800" dirty="0">
              <a:solidFill>
                <a:schemeClr val="tx2"/>
              </a:solidFill>
            </a:endParaRPr>
          </a:p>
        </p:txBody>
      </p:sp>
    </p:spTree>
    <p:extLst>
      <p:ext uri="{BB962C8B-B14F-4D97-AF65-F5344CB8AC3E}">
        <p14:creationId xmlns:p14="http://schemas.microsoft.com/office/powerpoint/2010/main" val="2527039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t>Your 10 Year Plan</a:t>
            </a:r>
            <a:endParaRPr lang="en-US" dirty="0"/>
          </a:p>
        </p:txBody>
      </p:sp>
      <p:sp>
        <p:nvSpPr>
          <p:cNvPr id="3" name="Content Placeholder 2"/>
          <p:cNvSpPr>
            <a:spLocks noGrp="1"/>
          </p:cNvSpPr>
          <p:nvPr>
            <p:ph idx="1"/>
          </p:nvPr>
        </p:nvSpPr>
        <p:spPr/>
        <p:txBody>
          <a:bodyPr>
            <a:noAutofit/>
          </a:bodyPr>
          <a:lstStyle/>
          <a:p>
            <a:r>
              <a:rPr lang="en-US" sz="3600" dirty="0">
                <a:solidFill>
                  <a:srgbClr val="004080"/>
                </a:solidFill>
              </a:rPr>
              <a:t>Education Options:</a:t>
            </a:r>
          </a:p>
          <a:p>
            <a:endParaRPr lang="en-US" sz="2800" dirty="0">
              <a:solidFill>
                <a:srgbClr val="004080"/>
              </a:solidFill>
            </a:endParaRPr>
          </a:p>
          <a:p>
            <a:r>
              <a:rPr lang="en-US" sz="2800" dirty="0">
                <a:solidFill>
                  <a:srgbClr val="004080"/>
                </a:solidFill>
              </a:rPr>
              <a:t>Community or Junior College</a:t>
            </a:r>
          </a:p>
          <a:p>
            <a:r>
              <a:rPr lang="en-US" sz="2800" dirty="0">
                <a:solidFill>
                  <a:srgbClr val="004080"/>
                </a:solidFill>
              </a:rPr>
              <a:t>Four-Year Colleges and Universities</a:t>
            </a:r>
          </a:p>
          <a:p>
            <a:r>
              <a:rPr lang="en-US" sz="2800" dirty="0">
                <a:solidFill>
                  <a:srgbClr val="004080"/>
                </a:solidFill>
              </a:rPr>
              <a:t>Public and Private Vocational Schools</a:t>
            </a:r>
          </a:p>
          <a:p>
            <a:r>
              <a:rPr lang="en-US" sz="2800" dirty="0">
                <a:solidFill>
                  <a:srgbClr val="004080"/>
                </a:solidFill>
              </a:rPr>
              <a:t>Apprenticeships</a:t>
            </a:r>
          </a:p>
          <a:p>
            <a:r>
              <a:rPr lang="en-US" sz="2800" dirty="0">
                <a:solidFill>
                  <a:srgbClr val="004080"/>
                </a:solidFill>
              </a:rPr>
              <a:t>On-the-Job Training</a:t>
            </a:r>
          </a:p>
          <a:p>
            <a:r>
              <a:rPr lang="en-US" sz="2800" dirty="0">
                <a:solidFill>
                  <a:srgbClr val="004080"/>
                </a:solidFill>
              </a:rPr>
              <a:t>Military</a:t>
            </a:r>
          </a:p>
          <a:p>
            <a:endParaRPr lang="en-US" sz="2800" dirty="0">
              <a:solidFill>
                <a:srgbClr val="004080"/>
              </a:solidFill>
            </a:endParaRPr>
          </a:p>
          <a:p>
            <a:endParaRPr lang="en-US" sz="2800" dirty="0">
              <a:solidFill>
                <a:srgbClr val="004080"/>
              </a:solidFill>
            </a:endParaRPr>
          </a:p>
          <a:p>
            <a:endParaRPr lang="en-US" sz="2800" dirty="0">
              <a:solidFill>
                <a:srgbClr val="004080"/>
              </a:solidFill>
            </a:endParaRPr>
          </a:p>
        </p:txBody>
      </p:sp>
    </p:spTree>
    <p:extLst>
      <p:ext uri="{BB962C8B-B14F-4D97-AF65-F5344CB8AC3E}">
        <p14:creationId xmlns:p14="http://schemas.microsoft.com/office/powerpoint/2010/main" val="29549639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Your 10-Year Plan: </a:t>
            </a:r>
            <a:br>
              <a:rPr lang="en-US" sz="4800" dirty="0" smtClean="0"/>
            </a:br>
            <a:r>
              <a:rPr lang="en-US" sz="4800" dirty="0" smtClean="0"/>
              <a:t>Activity 278-280</a:t>
            </a:r>
            <a:endParaRPr lang="en-US" sz="4800" dirty="0"/>
          </a:p>
        </p:txBody>
      </p:sp>
      <p:sp>
        <p:nvSpPr>
          <p:cNvPr id="3" name="Content Placeholder 2"/>
          <p:cNvSpPr>
            <a:spLocks noGrp="1"/>
          </p:cNvSpPr>
          <p:nvPr>
            <p:ph idx="1"/>
          </p:nvPr>
        </p:nvSpPr>
        <p:spPr/>
        <p:txBody>
          <a:bodyPr>
            <a:noAutofit/>
          </a:bodyPr>
          <a:lstStyle/>
          <a:p>
            <a:pPr marL="0" indent="0">
              <a:buNone/>
            </a:pPr>
            <a:r>
              <a:rPr lang="en-US" sz="2800" i="1" dirty="0">
                <a:solidFill>
                  <a:srgbClr val="FF0000"/>
                </a:solidFill>
              </a:rPr>
              <a:t>Creating your education and training 10 year plan.</a:t>
            </a:r>
          </a:p>
          <a:p>
            <a:r>
              <a:rPr lang="en-US" sz="2800" dirty="0">
                <a:solidFill>
                  <a:srgbClr val="004080"/>
                </a:solidFill>
              </a:rPr>
              <a:t>What training, classes and grades do you need to maintain throughout the your education?</a:t>
            </a:r>
          </a:p>
          <a:p>
            <a:r>
              <a:rPr lang="en-US" sz="2800" dirty="0">
                <a:solidFill>
                  <a:srgbClr val="004080"/>
                </a:solidFill>
              </a:rPr>
              <a:t>How old will you be in 10 years?</a:t>
            </a:r>
          </a:p>
          <a:p>
            <a:r>
              <a:rPr lang="en-US" sz="2800" dirty="0">
                <a:solidFill>
                  <a:srgbClr val="004080"/>
                </a:solidFill>
              </a:rPr>
              <a:t>What do you think you’ll look like?</a:t>
            </a:r>
          </a:p>
          <a:p>
            <a:r>
              <a:rPr lang="en-US" sz="2800" dirty="0">
                <a:solidFill>
                  <a:srgbClr val="004080"/>
                </a:solidFill>
              </a:rPr>
              <a:t>How do you want to feel about yourself and about your life?</a:t>
            </a:r>
          </a:p>
          <a:p>
            <a:r>
              <a:rPr lang="en-US" sz="2800" dirty="0">
                <a:solidFill>
                  <a:srgbClr val="004080"/>
                </a:solidFill>
              </a:rPr>
              <a:t>Review Activity 271 (not finished? Do it now!)</a:t>
            </a:r>
          </a:p>
          <a:p>
            <a:r>
              <a:rPr lang="en-US" sz="2800" dirty="0">
                <a:solidFill>
                  <a:srgbClr val="004080"/>
                </a:solidFill>
              </a:rPr>
              <a:t>Complete Activity 278, 279, 280.</a:t>
            </a:r>
          </a:p>
          <a:p>
            <a:endParaRPr lang="en-US" sz="2800" dirty="0"/>
          </a:p>
        </p:txBody>
      </p:sp>
    </p:spTree>
    <p:extLst>
      <p:ext uri="{BB962C8B-B14F-4D97-AF65-F5344CB8AC3E}">
        <p14:creationId xmlns:p14="http://schemas.microsoft.com/office/powerpoint/2010/main" val="6640651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Your Final Portfolio Project</a:t>
            </a:r>
            <a:endParaRPr lang="en-US" b="1" dirty="0"/>
          </a:p>
        </p:txBody>
      </p:sp>
      <p:sp>
        <p:nvSpPr>
          <p:cNvPr id="5" name="Content Placeholder 4"/>
          <p:cNvSpPr>
            <a:spLocks noGrp="1"/>
          </p:cNvSpPr>
          <p:nvPr>
            <p:ph idx="1"/>
          </p:nvPr>
        </p:nvSpPr>
        <p:spPr/>
        <p:txBody>
          <a:bodyPr>
            <a:noAutofit/>
          </a:bodyPr>
          <a:lstStyle/>
          <a:p>
            <a:r>
              <a:rPr lang="en-US" sz="1050" u="sng" dirty="0">
                <a:solidFill>
                  <a:srgbClr val="FF0000"/>
                </a:solidFill>
              </a:rPr>
              <a:t>Student Assignment</a:t>
            </a:r>
            <a:r>
              <a:rPr lang="en-US" sz="1050" dirty="0">
                <a:solidFill>
                  <a:srgbClr val="FF0000"/>
                </a:solidFill>
              </a:rPr>
              <a:t> </a:t>
            </a:r>
          </a:p>
          <a:p>
            <a:r>
              <a:rPr lang="en-US" sz="1050" dirty="0">
                <a:solidFill>
                  <a:srgbClr val="004080"/>
                </a:solidFill>
              </a:rPr>
              <a:t>As a final project (30% of your grade) you will create a </a:t>
            </a:r>
            <a:r>
              <a:rPr lang="en-US" sz="1050" i="1" dirty="0">
                <a:solidFill>
                  <a:srgbClr val="004080"/>
                </a:solidFill>
              </a:rPr>
              <a:t>Career Portfolio</a:t>
            </a:r>
            <a:r>
              <a:rPr lang="en-US" sz="1050" dirty="0">
                <a:solidFill>
                  <a:srgbClr val="004080"/>
                </a:solidFill>
              </a:rPr>
              <a:t>.  This document will allow you to display your best work and accomplishments.  Future employers, college admissions staff, and scholarship providers will use your completed portfolio to measure your academic ability, maturity, and job readiness.  Your portfolio will be a useful tool when participating in interviews for future employment or acceptance into a college. </a:t>
            </a:r>
          </a:p>
          <a:p>
            <a:r>
              <a:rPr lang="en-US" sz="1050" dirty="0">
                <a:solidFill>
                  <a:srgbClr val="004080"/>
                </a:solidFill>
              </a:rPr>
              <a:t>You may wonder what a portfolio is meant to contain.  In creating your portfolio you need to consider how you can show yourself in the most positive light, illustrating your values, skills, strengths, and accomplishments. </a:t>
            </a:r>
          </a:p>
          <a:p>
            <a:r>
              <a:rPr lang="en-US" sz="1050" dirty="0">
                <a:solidFill>
                  <a:srgbClr val="004080"/>
                </a:solidFill>
              </a:rPr>
              <a:t>Below you will find a list of items you need to include in your portfolio: </a:t>
            </a:r>
          </a:p>
          <a:p>
            <a:r>
              <a:rPr lang="en-US" sz="1050" b="1" dirty="0">
                <a:solidFill>
                  <a:srgbClr val="004080"/>
                </a:solidFill>
              </a:rPr>
              <a:t>I.  Personal Evaluation</a:t>
            </a:r>
            <a:endParaRPr lang="en-US" sz="1050" dirty="0">
              <a:solidFill>
                <a:srgbClr val="004080"/>
              </a:solidFill>
            </a:endParaRPr>
          </a:p>
          <a:p>
            <a:pPr lvl="0"/>
            <a:r>
              <a:rPr lang="en-US" sz="1050" dirty="0">
                <a:solidFill>
                  <a:srgbClr val="004080"/>
                </a:solidFill>
              </a:rPr>
              <a:t>Typed </a:t>
            </a:r>
            <a:r>
              <a:rPr lang="en-US" sz="1050" i="1" dirty="0">
                <a:solidFill>
                  <a:srgbClr val="004080"/>
                </a:solidFill>
              </a:rPr>
              <a:t>Goals Essay</a:t>
            </a:r>
            <a:r>
              <a:rPr lang="en-US" sz="1050" dirty="0">
                <a:solidFill>
                  <a:srgbClr val="004080"/>
                </a:solidFill>
              </a:rPr>
              <a:t>   (Activity 186)</a:t>
            </a:r>
          </a:p>
          <a:p>
            <a:pPr lvl="0"/>
            <a:r>
              <a:rPr lang="en-US" sz="1050" i="1" dirty="0">
                <a:solidFill>
                  <a:srgbClr val="004080"/>
                </a:solidFill>
              </a:rPr>
              <a:t>Personal Profile Chart* </a:t>
            </a:r>
            <a:r>
              <a:rPr lang="en-US" sz="1050" dirty="0">
                <a:solidFill>
                  <a:srgbClr val="004080"/>
                </a:solidFill>
              </a:rPr>
              <a:t>(Activity 27)</a:t>
            </a:r>
          </a:p>
          <a:p>
            <a:r>
              <a:rPr lang="en-US" sz="1050" dirty="0">
                <a:solidFill>
                  <a:srgbClr val="004080"/>
                </a:solidFill>
              </a:rPr>
              <a:t> </a:t>
            </a:r>
            <a:r>
              <a:rPr lang="en-US" sz="1050" b="1" dirty="0">
                <a:solidFill>
                  <a:srgbClr val="004080"/>
                </a:solidFill>
              </a:rPr>
              <a:t>II. Career Preparation </a:t>
            </a:r>
            <a:endParaRPr lang="en-US" sz="1050" dirty="0">
              <a:solidFill>
                <a:srgbClr val="004080"/>
              </a:solidFill>
            </a:endParaRPr>
          </a:p>
          <a:p>
            <a:pPr lvl="0"/>
            <a:r>
              <a:rPr lang="en-US" sz="1050" dirty="0">
                <a:solidFill>
                  <a:srgbClr val="004080"/>
                </a:solidFill>
              </a:rPr>
              <a:t>Typed </a:t>
            </a:r>
            <a:r>
              <a:rPr lang="en-US" sz="1050" i="1" dirty="0">
                <a:solidFill>
                  <a:srgbClr val="004080"/>
                </a:solidFill>
              </a:rPr>
              <a:t>Letter of Introduction</a:t>
            </a:r>
            <a:r>
              <a:rPr lang="en-US" sz="1050" dirty="0">
                <a:solidFill>
                  <a:srgbClr val="004080"/>
                </a:solidFill>
              </a:rPr>
              <a:t> (Activity 253)</a:t>
            </a:r>
          </a:p>
          <a:p>
            <a:pPr lvl="0"/>
            <a:r>
              <a:rPr lang="en-US" sz="1050" dirty="0">
                <a:solidFill>
                  <a:srgbClr val="004080"/>
                </a:solidFill>
              </a:rPr>
              <a:t>Typed R</a:t>
            </a:r>
            <a:r>
              <a:rPr lang="en-US" sz="1050" i="1" dirty="0">
                <a:solidFill>
                  <a:srgbClr val="004080"/>
                </a:solidFill>
              </a:rPr>
              <a:t>esume</a:t>
            </a:r>
            <a:r>
              <a:rPr lang="en-US" sz="1050" dirty="0">
                <a:solidFill>
                  <a:srgbClr val="004080"/>
                </a:solidFill>
              </a:rPr>
              <a:t>   (Activity 253)</a:t>
            </a:r>
          </a:p>
          <a:p>
            <a:pPr lvl="0"/>
            <a:r>
              <a:rPr lang="en-US" sz="1050" dirty="0">
                <a:solidFill>
                  <a:srgbClr val="004080"/>
                </a:solidFill>
              </a:rPr>
              <a:t>Typed </a:t>
            </a:r>
            <a:r>
              <a:rPr lang="en-US" sz="1050" i="1" dirty="0">
                <a:solidFill>
                  <a:srgbClr val="004080"/>
                </a:solidFill>
              </a:rPr>
              <a:t>Job Application Questions*  </a:t>
            </a:r>
            <a:r>
              <a:rPr lang="en-US" sz="1050" dirty="0">
                <a:solidFill>
                  <a:srgbClr val="004080"/>
                </a:solidFill>
              </a:rPr>
              <a:t>(Activity 257)</a:t>
            </a:r>
          </a:p>
          <a:p>
            <a:pPr lvl="0"/>
            <a:r>
              <a:rPr lang="ru-RU" sz="1050" dirty="0" err="1">
                <a:solidFill>
                  <a:srgbClr val="004080"/>
                </a:solidFill>
              </a:rPr>
              <a:t>Typed</a:t>
            </a:r>
            <a:r>
              <a:rPr lang="ru-RU" sz="1050" dirty="0">
                <a:solidFill>
                  <a:srgbClr val="004080"/>
                </a:solidFill>
              </a:rPr>
              <a:t> </a:t>
            </a:r>
            <a:r>
              <a:rPr lang="ru-RU" sz="1050" i="1" dirty="0" err="1">
                <a:solidFill>
                  <a:srgbClr val="004080"/>
                </a:solidFill>
              </a:rPr>
              <a:t>Interview</a:t>
            </a:r>
            <a:r>
              <a:rPr lang="ru-RU" sz="1050" i="1" dirty="0">
                <a:solidFill>
                  <a:srgbClr val="004080"/>
                </a:solidFill>
              </a:rPr>
              <a:t> </a:t>
            </a:r>
            <a:r>
              <a:rPr lang="en-US" sz="1050" i="1" dirty="0">
                <a:solidFill>
                  <a:srgbClr val="004080"/>
                </a:solidFill>
              </a:rPr>
              <a:t>Questions and </a:t>
            </a:r>
            <a:r>
              <a:rPr lang="ru-RU" sz="1050" i="1" dirty="0" err="1">
                <a:solidFill>
                  <a:srgbClr val="004080"/>
                </a:solidFill>
              </a:rPr>
              <a:t>Responses</a:t>
            </a:r>
            <a:r>
              <a:rPr lang="ru-RU" sz="1050" i="1" dirty="0">
                <a:solidFill>
                  <a:srgbClr val="004080"/>
                </a:solidFill>
              </a:rPr>
              <a:t> </a:t>
            </a:r>
            <a:r>
              <a:rPr lang="en-US" sz="1050" dirty="0">
                <a:solidFill>
                  <a:srgbClr val="004080"/>
                </a:solidFill>
              </a:rPr>
              <a:t>(Activity 259)</a:t>
            </a:r>
          </a:p>
          <a:p>
            <a:r>
              <a:rPr lang="en-US" sz="1050" dirty="0">
                <a:solidFill>
                  <a:srgbClr val="004080"/>
                </a:solidFill>
              </a:rPr>
              <a:t> </a:t>
            </a:r>
            <a:r>
              <a:rPr lang="en-US" sz="1050" b="1" dirty="0">
                <a:solidFill>
                  <a:srgbClr val="004080"/>
                </a:solidFill>
              </a:rPr>
              <a:t>III. Your Professional Development Plan </a:t>
            </a:r>
            <a:endParaRPr lang="en-US" sz="1050" dirty="0">
              <a:solidFill>
                <a:srgbClr val="004080"/>
              </a:solidFill>
            </a:endParaRPr>
          </a:p>
          <a:p>
            <a:pPr lvl="0"/>
            <a:r>
              <a:rPr lang="en-US" sz="1050" i="1" dirty="0">
                <a:solidFill>
                  <a:srgbClr val="004080"/>
                </a:solidFill>
              </a:rPr>
              <a:t>Education and Training 10 Year Plan</a:t>
            </a:r>
            <a:r>
              <a:rPr lang="en-US" sz="1050" dirty="0">
                <a:solidFill>
                  <a:srgbClr val="004080"/>
                </a:solidFill>
              </a:rPr>
              <a:t>* (Activity 271)</a:t>
            </a:r>
          </a:p>
          <a:p>
            <a:pPr lvl="0"/>
            <a:r>
              <a:rPr lang="en-US" sz="1050" i="1" dirty="0">
                <a:solidFill>
                  <a:srgbClr val="004080"/>
                </a:solidFill>
              </a:rPr>
              <a:t>Your My10yearPlan Summary</a:t>
            </a:r>
            <a:r>
              <a:rPr lang="en-US" sz="1050" dirty="0">
                <a:solidFill>
                  <a:srgbClr val="004080"/>
                </a:solidFill>
              </a:rPr>
              <a:t>* (</a:t>
            </a:r>
            <a:r>
              <a:rPr lang="en-US" sz="1050" u="sng" dirty="0">
                <a:solidFill>
                  <a:srgbClr val="004080"/>
                </a:solidFill>
                <a:hlinkClick r:id="rId2"/>
              </a:rPr>
              <a:t>www.My10yearPlan.com</a:t>
            </a:r>
            <a:r>
              <a:rPr lang="en-US" sz="1050" dirty="0">
                <a:solidFill>
                  <a:srgbClr val="004080"/>
                </a:solidFill>
              </a:rPr>
              <a:t>)</a:t>
            </a:r>
          </a:p>
          <a:p>
            <a:r>
              <a:rPr lang="en-US" sz="1050" dirty="0">
                <a:solidFill>
                  <a:srgbClr val="004080"/>
                </a:solidFill>
              </a:rPr>
              <a:t> </a:t>
            </a:r>
            <a:r>
              <a:rPr lang="en-US" sz="1050" b="1" dirty="0">
                <a:solidFill>
                  <a:srgbClr val="004080"/>
                </a:solidFill>
              </a:rPr>
              <a:t>IV. Sample of Work and Achievements</a:t>
            </a:r>
            <a:endParaRPr lang="en-US" sz="1050" dirty="0">
              <a:solidFill>
                <a:srgbClr val="004080"/>
              </a:solidFill>
            </a:endParaRPr>
          </a:p>
          <a:p>
            <a:pPr lvl="0"/>
            <a:r>
              <a:rPr lang="en-US" sz="1050" i="1" dirty="0">
                <a:solidFill>
                  <a:srgbClr val="004080"/>
                </a:solidFill>
              </a:rPr>
              <a:t>Career Poster, Personal Profile Collage</a:t>
            </a:r>
            <a:endParaRPr lang="en-US" sz="1050" dirty="0">
              <a:solidFill>
                <a:srgbClr val="004080"/>
              </a:solidFill>
            </a:endParaRPr>
          </a:p>
          <a:p>
            <a:pPr lvl="0"/>
            <a:r>
              <a:rPr lang="en-US" sz="1050" i="1" dirty="0">
                <a:solidFill>
                  <a:srgbClr val="004080"/>
                </a:solidFill>
              </a:rPr>
              <a:t>Certificate of Achievement</a:t>
            </a:r>
            <a:r>
              <a:rPr lang="en-US" sz="1050" dirty="0">
                <a:solidFill>
                  <a:srgbClr val="004080"/>
                </a:solidFill>
              </a:rPr>
              <a:t> (may be a photocopy)</a:t>
            </a:r>
          </a:p>
          <a:p>
            <a:r>
              <a:rPr lang="en-US" sz="1050" dirty="0">
                <a:solidFill>
                  <a:srgbClr val="004080"/>
                </a:solidFill>
              </a:rPr>
              <a:t> </a:t>
            </a:r>
            <a:r>
              <a:rPr lang="en-US" sz="1050" b="1" dirty="0">
                <a:solidFill>
                  <a:srgbClr val="004080"/>
                </a:solidFill>
              </a:rPr>
              <a:t>V.  Recommendations</a:t>
            </a:r>
            <a:endParaRPr lang="en-US" sz="1050" dirty="0">
              <a:solidFill>
                <a:srgbClr val="004080"/>
              </a:solidFill>
            </a:endParaRPr>
          </a:p>
          <a:p>
            <a:r>
              <a:rPr lang="en-US" sz="1050" b="1" dirty="0">
                <a:solidFill>
                  <a:srgbClr val="004080"/>
                </a:solidFill>
              </a:rPr>
              <a:t>       </a:t>
            </a:r>
            <a:r>
              <a:rPr lang="en-US" sz="1050" dirty="0">
                <a:solidFill>
                  <a:srgbClr val="004080"/>
                </a:solidFill>
              </a:rPr>
              <a:t>Over the next four years you should add assignments that you are proud of, awards you </a:t>
            </a:r>
          </a:p>
          <a:p>
            <a:r>
              <a:rPr lang="en-US" sz="1050" dirty="0">
                <a:solidFill>
                  <a:srgbClr val="004080"/>
                </a:solidFill>
              </a:rPr>
              <a:t>       receive, and </a:t>
            </a:r>
            <a:r>
              <a:rPr lang="en-US" sz="1050" u="sng" dirty="0">
                <a:solidFill>
                  <a:srgbClr val="004080"/>
                </a:solidFill>
              </a:rPr>
              <a:t>letters of recommendations</a:t>
            </a:r>
            <a:r>
              <a:rPr lang="en-US" sz="1050" dirty="0">
                <a:solidFill>
                  <a:srgbClr val="004080"/>
                </a:solidFill>
              </a:rPr>
              <a:t> from people who can testify to your strong character. </a:t>
            </a:r>
            <a:r>
              <a:rPr lang="en-US" sz="1050" b="1" dirty="0">
                <a:solidFill>
                  <a:srgbClr val="004080"/>
                </a:solidFill>
              </a:rPr>
              <a:t>A Career Portfolio is a document that must be updated and changed as you accomplish new goals and gain vital life experiences.  </a:t>
            </a:r>
            <a:endParaRPr lang="en-US" sz="1050" dirty="0">
              <a:solidFill>
                <a:srgbClr val="004080"/>
              </a:solidFill>
            </a:endParaRPr>
          </a:p>
          <a:p>
            <a:r>
              <a:rPr lang="en-US" sz="1050" dirty="0">
                <a:solidFill>
                  <a:srgbClr val="004080"/>
                </a:solidFill>
              </a:rPr>
              <a:t>* Assignments will be printed from </a:t>
            </a:r>
            <a:r>
              <a:rPr lang="en-US" sz="1050" u="sng" dirty="0">
                <a:solidFill>
                  <a:srgbClr val="004080"/>
                </a:solidFill>
                <a:hlinkClick r:id="rId2"/>
              </a:rPr>
              <a:t>www.my10yearplan.com</a:t>
            </a:r>
            <a:endParaRPr lang="en-US" sz="1050" dirty="0">
              <a:solidFill>
                <a:srgbClr val="004080"/>
              </a:solidFill>
            </a:endParaRPr>
          </a:p>
          <a:p>
            <a:endParaRPr lang="en-US" sz="1050" dirty="0"/>
          </a:p>
        </p:txBody>
      </p:sp>
    </p:spTree>
    <p:extLst>
      <p:ext uri="{BB962C8B-B14F-4D97-AF65-F5344CB8AC3E}">
        <p14:creationId xmlns:p14="http://schemas.microsoft.com/office/powerpoint/2010/main" val="40284412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rgbClr val="000000"/>
      </a:dk1>
      <a:lt1>
        <a:srgbClr val="FFFFFF"/>
      </a:lt1>
      <a:dk2>
        <a:srgbClr val="004080"/>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2115</TotalTime>
  <Words>322</Words>
  <Application>Microsoft Macintosh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Warm Up:    Your 10 Year Plan</vt:lpstr>
      <vt:lpstr>Your Action Plan for the Next 10 Years</vt:lpstr>
      <vt:lpstr>Your 10 Year Plan</vt:lpstr>
      <vt:lpstr>Your 10 Year Plan</vt:lpstr>
      <vt:lpstr>Your 10 Year Plan</vt:lpstr>
      <vt:lpstr>Your 10-Year Plan:  Activity 278-280</vt:lpstr>
      <vt:lpstr>Your Final Portfolio Project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ljdflkajsdlfj</dc:title>
  <dc:creator>WEAVER</dc:creator>
  <cp:lastModifiedBy>Michael Weaver</cp:lastModifiedBy>
  <cp:revision>217</cp:revision>
  <dcterms:created xsi:type="dcterms:W3CDTF">2019-07-07T21:23:27Z</dcterms:created>
  <dcterms:modified xsi:type="dcterms:W3CDTF">2019-07-10T04:19:04Z</dcterms:modified>
</cp:coreProperties>
</file>